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Bodoni MT Condensed" panose="02070606080606020203" pitchFamily="18" charset="0"/>
      <p:regular r:id="rId14"/>
      <p:bold r:id="rId15"/>
      <p:italic r:id="rId16"/>
      <p:boldItalic r:id="rId17"/>
    </p:embeddedFont>
    <p:embeddedFont>
      <p:font typeface="Lucida Bright" panose="02040602050505020304" pitchFamily="18" charset="0"/>
      <p:regular r:id="rId18"/>
      <p:bold r:id="rId19"/>
      <p:italic r:id="rId20"/>
      <p:boldItalic r:id="rId21"/>
    </p:embeddedFont>
    <p:embeddedFont>
      <p:font typeface="Manrope" panose="020B0604020202020204" charset="0"/>
      <p:regular r:id="rId22"/>
      <p:bold r:id="rId23"/>
    </p:embeddedFont>
    <p:embeddedFont>
      <p:font typeface="Manrope SemiBold"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2" d="100"/>
          <a:sy n="102" d="100"/>
        </p:scale>
        <p:origin x="72" y="2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b6c7e6215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b6c7e6215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b6c7e6215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b6c7e621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b6c7e621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b6c7e621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b6c7e6215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b6c7e6215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6c7e6215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6c7e6215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b6c7e6215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b6c7e6215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b6c7e6215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b6c7e6215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b6c7e6215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b6c7e6215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b6c7e6215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b6c7e621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b6c7e6215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b6c7e621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randomBar dir="vert"/>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Artscfghgboard – 5.png"/>
          <p:cNvPicPr preferRelativeResize="0"/>
          <p:nvPr/>
        </p:nvPicPr>
        <p:blipFill>
          <a:blip r:embed="rId3">
            <a:alphaModFix/>
          </a:blip>
          <a:stretch>
            <a:fillRect/>
          </a:stretch>
        </p:blipFill>
        <p:spPr>
          <a:xfrm>
            <a:off x="0" y="0"/>
            <a:ext cx="9144018" cy="5143501"/>
          </a:xfrm>
          <a:prstGeom prst="rect">
            <a:avLst/>
          </a:prstGeom>
          <a:noFill/>
          <a:ln>
            <a:noFill/>
          </a:ln>
        </p:spPr>
      </p:pic>
      <p:sp>
        <p:nvSpPr>
          <p:cNvPr id="55" name="Google Shape;55;p13"/>
          <p:cNvSpPr txBox="1"/>
          <p:nvPr/>
        </p:nvSpPr>
        <p:spPr>
          <a:xfrm>
            <a:off x="383675" y="3446998"/>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600" dirty="0">
                <a:solidFill>
                  <a:srgbClr val="202729"/>
                </a:solidFill>
                <a:latin typeface="Manrope SemiBold"/>
                <a:ea typeface="Manrope SemiBold"/>
                <a:cs typeface="Manrope SemiBold"/>
                <a:sym typeface="Manrope SemiBold"/>
              </a:rPr>
              <a:t>Team Name :</a:t>
            </a:r>
            <a:r>
              <a:rPr lang="en-GB" sz="1600" b="1" dirty="0">
                <a:solidFill>
                  <a:srgbClr val="202729"/>
                </a:solidFill>
                <a:latin typeface="Manrope SemiBold"/>
                <a:ea typeface="Manrope SemiBold"/>
                <a:cs typeface="Manrope SemiBold"/>
                <a:sym typeface="Manrope SemiBold"/>
              </a:rPr>
              <a:t>CYBER DRAGON</a:t>
            </a:r>
            <a:endParaRPr sz="1600" b="1" dirty="0">
              <a:solidFill>
                <a:srgbClr val="202729"/>
              </a:solidFill>
              <a:latin typeface="Manrope SemiBold"/>
              <a:ea typeface="Manrope SemiBold"/>
              <a:cs typeface="Manrope SemiBold"/>
              <a:sym typeface="Manrope SemiBold"/>
            </a:endParaRPr>
          </a:p>
        </p:txBody>
      </p:sp>
      <p:sp>
        <p:nvSpPr>
          <p:cNvPr id="56" name="Google Shape;56;p13"/>
          <p:cNvSpPr txBox="1"/>
          <p:nvPr/>
        </p:nvSpPr>
        <p:spPr>
          <a:xfrm>
            <a:off x="383680" y="4298160"/>
            <a:ext cx="8520600" cy="408600"/>
          </a:xfrm>
          <a:prstGeom prst="rect">
            <a:avLst/>
          </a:prstGeom>
          <a:noFill/>
          <a:ln>
            <a:noFill/>
          </a:ln>
        </p:spPr>
        <p:txBody>
          <a:bodyPr spcFirstLastPara="1" wrap="square" lIns="91425" tIns="91425" rIns="91425" bIns="91425" anchor="t" anchorCtr="0">
            <a:normAutofit/>
          </a:bodyPr>
          <a:lstStyle/>
          <a:p>
            <a:pPr marL="0" lvl="0" indent="0" algn="l" rtl="0">
              <a:lnSpc>
                <a:spcPct val="70000"/>
              </a:lnSpc>
              <a:spcBef>
                <a:spcPts val="0"/>
              </a:spcBef>
              <a:spcAft>
                <a:spcPts val="0"/>
              </a:spcAft>
              <a:buNone/>
            </a:pPr>
            <a:r>
              <a:rPr lang="en-GB" sz="1600" dirty="0">
                <a:solidFill>
                  <a:srgbClr val="202729"/>
                </a:solidFill>
                <a:latin typeface="Manrope SemiBold"/>
                <a:ea typeface="Manrope SemiBold"/>
                <a:cs typeface="Manrope SemiBold"/>
                <a:sym typeface="Manrope SemiBold"/>
              </a:rPr>
              <a:t>Problem Statement :</a:t>
            </a:r>
            <a:r>
              <a:rPr lang="en-GB" sz="1600" b="1" dirty="0">
                <a:solidFill>
                  <a:srgbClr val="202729"/>
                </a:solidFill>
                <a:latin typeface="Manrope SemiBold"/>
                <a:ea typeface="Manrope SemiBold"/>
                <a:cs typeface="Manrope SemiBold"/>
                <a:sym typeface="Manrope SemiBold"/>
              </a:rPr>
              <a:t>AI FOR LEARNING AND DEVELOPER PRODUCTIVITY</a:t>
            </a:r>
            <a:endParaRPr sz="1600" b="1" dirty="0">
              <a:solidFill>
                <a:srgbClr val="202729"/>
              </a:solidFill>
              <a:latin typeface="Manrope SemiBold"/>
              <a:ea typeface="Manrope SemiBold"/>
              <a:cs typeface="Manrope SemiBold"/>
              <a:sym typeface="Manrope SemiBold"/>
            </a:endParaRPr>
          </a:p>
        </p:txBody>
      </p:sp>
      <p:sp>
        <p:nvSpPr>
          <p:cNvPr id="57" name="Google Shape;57;p13"/>
          <p:cNvSpPr txBox="1"/>
          <p:nvPr/>
        </p:nvSpPr>
        <p:spPr>
          <a:xfrm>
            <a:off x="383663" y="3854458"/>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600" dirty="0">
                <a:solidFill>
                  <a:srgbClr val="202729"/>
                </a:solidFill>
                <a:latin typeface="Manrope SemiBold"/>
                <a:ea typeface="Manrope SemiBold"/>
                <a:cs typeface="Manrope SemiBold"/>
                <a:sym typeface="Manrope SemiBold"/>
              </a:rPr>
              <a:t>Team Leader Name :</a:t>
            </a:r>
            <a:r>
              <a:rPr lang="en-GB" sz="1600" b="1" dirty="0">
                <a:solidFill>
                  <a:srgbClr val="202729"/>
                </a:solidFill>
                <a:latin typeface="Manrope SemiBold"/>
                <a:ea typeface="Manrope SemiBold"/>
                <a:cs typeface="Manrope SemiBold"/>
                <a:sym typeface="Manrope SemiBold"/>
              </a:rPr>
              <a:t>VELAVAN.G</a:t>
            </a:r>
            <a:endParaRPr sz="1600" b="1" dirty="0">
              <a:solidFill>
                <a:srgbClr val="202729"/>
              </a:solidFill>
              <a:latin typeface="Manrope SemiBold"/>
              <a:ea typeface="Manrope SemiBold"/>
              <a:cs typeface="Manrope SemiBold"/>
              <a:sym typeface="Manrope SemiBold"/>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randombar(horizontal)">
                                      <p:cBhvr>
                                        <p:cTn id="7" dur="500"/>
                                        <p:tgtEl>
                                          <p:spTgt spid="5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randombar(horizontal)">
                                      <p:cBhvr>
                                        <p:cTn id="10" dur="500"/>
                                        <p:tgtEl>
                                          <p:spTgt spid="5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randombar(horizontal)">
                                      <p:cBhvr>
                                        <p:cTn id="1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2" title="Artboarddfghjk – 6.png"/>
          <p:cNvPicPr preferRelativeResize="0"/>
          <p:nvPr/>
        </p:nvPicPr>
        <p:blipFill rotWithShape="1">
          <a:blip r:embed="rId3">
            <a:alphaModFix/>
          </a:blip>
          <a:srcRect/>
          <a:stretch/>
        </p:blipFill>
        <p:spPr>
          <a:xfrm>
            <a:off x="0" y="-112426"/>
            <a:ext cx="9144018" cy="5143501"/>
          </a:xfrm>
          <a:prstGeom prst="rect">
            <a:avLst/>
          </a:prstGeom>
          <a:noFill/>
          <a:ln>
            <a:noFill/>
          </a:ln>
        </p:spPr>
      </p:pic>
      <p:sp>
        <p:nvSpPr>
          <p:cNvPr id="111" name="Google Shape;111;p22"/>
          <p:cNvSpPr txBox="1"/>
          <p:nvPr/>
        </p:nvSpPr>
        <p:spPr>
          <a:xfrm>
            <a:off x="67456" y="509666"/>
            <a:ext cx="7872583" cy="4246092"/>
          </a:xfrm>
          <a:prstGeom prst="rect">
            <a:avLst/>
          </a:prstGeom>
          <a:noFill/>
          <a:ln>
            <a:noFill/>
          </a:ln>
        </p:spPr>
        <p:txBody>
          <a:bodyPr spcFirstLastPara="1" wrap="square" lIns="91425" tIns="91425" rIns="91425" bIns="91425" anchor="t" anchorCtr="0">
            <a:normAutofit fontScale="25000" lnSpcReduction="20000"/>
          </a:bodyPr>
          <a:lstStyle/>
          <a:p>
            <a:r>
              <a:rPr lang="en-IN" sz="1800" dirty="0"/>
              <a:t>✅ Hackathon Requirements Breakdown</a:t>
            </a:r>
          </a:p>
          <a:p>
            <a:r>
              <a:rPr lang="en-IN" sz="1800" dirty="0">
                <a:latin typeface="Bodoni MT Condensed" panose="02070606080606020203" pitchFamily="18" charset="0"/>
              </a:rPr>
              <a:t>1</a:t>
            </a:r>
            <a:r>
              <a:rPr lang="en-IN" sz="4000" dirty="0">
                <a:latin typeface="Bodoni MT Condensed" panose="02070606080606020203" pitchFamily="18" charset="0"/>
              </a:rPr>
              <a:t>. </a:t>
            </a:r>
            <a:r>
              <a:rPr lang="en-IN" sz="4000" b="1" dirty="0">
                <a:latin typeface="Bodoni MT Condensed" panose="02070606080606020203" pitchFamily="18" charset="0"/>
              </a:rPr>
              <a:t>Problem Statement</a:t>
            </a:r>
            <a:endParaRPr lang="en-IN" sz="4000" dirty="0">
              <a:latin typeface="Bodoni MT Condensed" panose="02070606080606020203" pitchFamily="18" charset="0"/>
            </a:endParaRPr>
          </a:p>
          <a:p>
            <a:r>
              <a:rPr lang="en-IN" sz="4000" dirty="0">
                <a:latin typeface="Bodoni MT Condensed" panose="02070606080606020203" pitchFamily="18" charset="0"/>
              </a:rPr>
              <a:t>Clearly define the challenge your solution addresses (e.g., education, healthcare, agriculture, accessibility).</a:t>
            </a:r>
          </a:p>
          <a:p>
            <a:r>
              <a:rPr lang="en-IN" sz="4000" dirty="0">
                <a:latin typeface="Bodoni MT Condensed" panose="02070606080606020203" pitchFamily="18" charset="0"/>
              </a:rPr>
              <a:t>Frame it in terms of impact for India/Bharat.</a:t>
            </a:r>
          </a:p>
          <a:p>
            <a:r>
              <a:rPr lang="en-IN" sz="4000" dirty="0">
                <a:latin typeface="Bodoni MT Condensed" panose="02070606080606020203" pitchFamily="18" charset="0"/>
              </a:rPr>
              <a:t>2. </a:t>
            </a:r>
            <a:r>
              <a:rPr lang="en-IN" sz="4000" b="1" dirty="0">
                <a:latin typeface="Bodoni MT Condensed" panose="02070606080606020203" pitchFamily="18" charset="0"/>
              </a:rPr>
              <a:t>Solution Overview</a:t>
            </a:r>
            <a:endParaRPr lang="en-IN" sz="4000" dirty="0">
              <a:latin typeface="Bodoni MT Condensed" panose="02070606080606020203" pitchFamily="18" charset="0"/>
            </a:endParaRPr>
          </a:p>
          <a:p>
            <a:r>
              <a:rPr lang="en-IN" sz="4000" dirty="0">
                <a:latin typeface="Bodoni MT Condensed" panose="02070606080606020203" pitchFamily="18" charset="0"/>
              </a:rPr>
              <a:t>Describe your AI-powered approach.</a:t>
            </a:r>
          </a:p>
          <a:p>
            <a:r>
              <a:rPr lang="en-IN" sz="4000" dirty="0">
                <a:latin typeface="Bodoni MT Condensed" panose="02070606080606020203" pitchFamily="18" charset="0"/>
              </a:rPr>
              <a:t>Highlight </a:t>
            </a:r>
            <a:r>
              <a:rPr lang="en-IN" sz="4000" b="1" dirty="0">
                <a:latin typeface="Bodoni MT Condensed" panose="02070606080606020203" pitchFamily="18" charset="0"/>
              </a:rPr>
              <a:t>AWS services</a:t>
            </a:r>
            <a:r>
              <a:rPr lang="en-IN" sz="4000" dirty="0">
                <a:latin typeface="Bodoni MT Condensed" panose="02070606080606020203" pitchFamily="18" charset="0"/>
              </a:rPr>
              <a:t> you’re using (e.g., SageMaker, Lambda, DynamoDB, Bedrock).</a:t>
            </a:r>
          </a:p>
          <a:p>
            <a:r>
              <a:rPr lang="en-IN" sz="4000" dirty="0">
                <a:latin typeface="Bodoni MT Condensed" panose="02070606080606020203" pitchFamily="18" charset="0"/>
              </a:rPr>
              <a:t>Show how your solution is scalable and cloud-native.</a:t>
            </a:r>
          </a:p>
          <a:p>
            <a:r>
              <a:rPr lang="en-IN" sz="4000" dirty="0">
                <a:latin typeface="Bodoni MT Condensed" panose="02070606080606020203" pitchFamily="18" charset="0"/>
              </a:rPr>
              <a:t>3. </a:t>
            </a:r>
            <a:r>
              <a:rPr lang="en-IN" sz="4000" b="1" dirty="0">
                <a:latin typeface="Bodoni MT Condensed" panose="02070606080606020203" pitchFamily="18" charset="0"/>
              </a:rPr>
              <a:t>Architecture Diagram</a:t>
            </a:r>
            <a:endParaRPr lang="en-IN" sz="4000" dirty="0">
              <a:latin typeface="Bodoni MT Condensed" panose="02070606080606020203" pitchFamily="18" charset="0"/>
            </a:endParaRPr>
          </a:p>
          <a:p>
            <a:r>
              <a:rPr lang="en-IN" sz="4000" dirty="0">
                <a:latin typeface="Bodoni MT Condensed" panose="02070606080606020203" pitchFamily="18" charset="0"/>
              </a:rPr>
              <a:t>Include a flow diagram showing:</a:t>
            </a:r>
          </a:p>
          <a:p>
            <a:r>
              <a:rPr lang="en-IN" sz="4000" dirty="0">
                <a:latin typeface="Bodoni MT Condensed" panose="02070606080606020203" pitchFamily="18" charset="0"/>
              </a:rPr>
              <a:t>Data ingestion (APIs, IoT, user input)</a:t>
            </a:r>
          </a:p>
          <a:p>
            <a:r>
              <a:rPr lang="en-IN" sz="4000" dirty="0">
                <a:latin typeface="Bodoni MT Condensed" panose="02070606080606020203" pitchFamily="18" charset="0"/>
              </a:rPr>
              <a:t>AI/ML model pipeline (training, inference)</a:t>
            </a:r>
          </a:p>
          <a:p>
            <a:r>
              <a:rPr lang="en-IN" sz="4000" dirty="0">
                <a:latin typeface="Bodoni MT Condensed" panose="02070606080606020203" pitchFamily="18" charset="0"/>
              </a:rPr>
              <a:t>AWS integration (compute, storage, deployment)</a:t>
            </a:r>
          </a:p>
          <a:p>
            <a:r>
              <a:rPr lang="en-IN" sz="4000" dirty="0">
                <a:latin typeface="Bodoni MT Condensed" panose="02070606080606020203" pitchFamily="18" charset="0"/>
              </a:rPr>
              <a:t>Frontend (web/mobile interface)</a:t>
            </a:r>
          </a:p>
          <a:p>
            <a:r>
              <a:rPr lang="en-IN" sz="4000" dirty="0">
                <a:latin typeface="Bodoni MT Condensed" panose="02070606080606020203" pitchFamily="18" charset="0"/>
              </a:rPr>
              <a:t>4. </a:t>
            </a:r>
            <a:r>
              <a:rPr lang="en-IN" sz="4000" b="1" dirty="0">
                <a:latin typeface="Bodoni MT Condensed" panose="02070606080606020203" pitchFamily="18" charset="0"/>
              </a:rPr>
              <a:t>USP &amp; Differentiation</a:t>
            </a:r>
            <a:endParaRPr lang="en-IN" sz="4000" dirty="0">
              <a:latin typeface="Bodoni MT Condensed" panose="02070606080606020203" pitchFamily="18" charset="0"/>
            </a:endParaRPr>
          </a:p>
          <a:p>
            <a:r>
              <a:rPr lang="en-IN" sz="4000" dirty="0">
                <a:latin typeface="Bodoni MT Condensed" panose="02070606080606020203" pitchFamily="18" charset="0"/>
              </a:rPr>
              <a:t>What makes your solution unique compared to existing tools?</a:t>
            </a:r>
          </a:p>
          <a:p>
            <a:r>
              <a:rPr lang="en-IN" sz="4000" dirty="0">
                <a:latin typeface="Bodoni MT Condensed" panose="02070606080606020203" pitchFamily="18" charset="0"/>
              </a:rPr>
              <a:t>Emphasize innovation, simplicity, and accessibility.</a:t>
            </a:r>
          </a:p>
          <a:p>
            <a:r>
              <a:rPr lang="en-IN" sz="4000" dirty="0">
                <a:latin typeface="Bodoni MT Condensed" panose="02070606080606020203" pitchFamily="18" charset="0"/>
              </a:rPr>
              <a:t>5. </a:t>
            </a:r>
            <a:r>
              <a:rPr lang="en-IN" sz="4000" b="1" dirty="0">
                <a:latin typeface="Bodoni MT Condensed" panose="02070606080606020203" pitchFamily="18" charset="0"/>
              </a:rPr>
              <a:t>Demo / MVP</a:t>
            </a:r>
            <a:endParaRPr lang="en-IN" sz="4000" dirty="0">
              <a:latin typeface="Bodoni MT Condensed" panose="02070606080606020203" pitchFamily="18" charset="0"/>
            </a:endParaRPr>
          </a:p>
          <a:p>
            <a:r>
              <a:rPr lang="en-IN" sz="4000" dirty="0">
                <a:latin typeface="Bodoni MT Condensed" panose="02070606080606020203" pitchFamily="18" charset="0"/>
              </a:rPr>
              <a:t>Working prototype (web app, mobile app, or CLI).</a:t>
            </a:r>
          </a:p>
          <a:p>
            <a:r>
              <a:rPr lang="en-IN" sz="4000" dirty="0">
                <a:latin typeface="Bodoni MT Condensed" panose="02070606080606020203" pitchFamily="18" charset="0"/>
              </a:rPr>
              <a:t>Clean modular code (HTML, CSS, JS separated).</a:t>
            </a:r>
          </a:p>
          <a:p>
            <a:r>
              <a:rPr lang="en-IN" sz="4000" dirty="0">
                <a:latin typeface="Bodoni MT Condensed" panose="02070606080606020203" pitchFamily="18" charset="0"/>
              </a:rPr>
              <a:t>GitHub repo with clear README and setup instructions.</a:t>
            </a:r>
          </a:p>
          <a:p>
            <a:r>
              <a:rPr lang="en-IN" sz="4000" dirty="0">
                <a:latin typeface="Bodoni MT Condensed" panose="02070606080606020203" pitchFamily="18" charset="0"/>
              </a:rPr>
              <a:t>6. </a:t>
            </a:r>
            <a:r>
              <a:rPr lang="en-IN" sz="4000" b="1" dirty="0">
                <a:latin typeface="Bodoni MT Condensed" panose="02070606080606020203" pitchFamily="18" charset="0"/>
              </a:rPr>
              <a:t>Pitch Deck Essentials</a:t>
            </a:r>
            <a:endParaRPr lang="en-IN" sz="4000" dirty="0">
              <a:latin typeface="Bodoni MT Condensed" panose="02070606080606020203" pitchFamily="18" charset="0"/>
            </a:endParaRPr>
          </a:p>
          <a:p>
            <a:r>
              <a:rPr lang="en-IN" sz="4000" dirty="0">
                <a:latin typeface="Bodoni MT Condensed" panose="02070606080606020203" pitchFamily="18" charset="0"/>
              </a:rPr>
              <a:t>Problem → Solution → Impact → Tech Stack → Demo → Roadmap.</a:t>
            </a:r>
          </a:p>
          <a:p>
            <a:r>
              <a:rPr lang="en-IN" sz="4000" dirty="0">
                <a:latin typeface="Bodoni MT Condensed" panose="02070606080606020203" pitchFamily="18" charset="0"/>
              </a:rPr>
              <a:t>Keep slides visually engaging, not text-heavy.</a:t>
            </a:r>
          </a:p>
          <a:p>
            <a:r>
              <a:rPr lang="en-IN" sz="4000" dirty="0">
                <a:latin typeface="Bodoni MT Condensed" panose="02070606080606020203" pitchFamily="18" charset="0"/>
              </a:rPr>
              <a:t>Add GitHub redirects and immersive design touches for professionalism.</a:t>
            </a:r>
          </a:p>
          <a:p>
            <a:r>
              <a:rPr lang="en-IN" sz="4000" dirty="0">
                <a:latin typeface="Bodoni MT Condensed" panose="02070606080606020203" pitchFamily="18" charset="0"/>
              </a:rPr>
              <a:t>7. </a:t>
            </a:r>
            <a:r>
              <a:rPr lang="en-IN" sz="4000" b="1" dirty="0">
                <a:latin typeface="Bodoni MT Condensed" panose="02070606080606020203" pitchFamily="18" charset="0"/>
              </a:rPr>
              <a:t>Impact &amp; Scalability</a:t>
            </a:r>
            <a:endParaRPr lang="en-IN" sz="4000" dirty="0">
              <a:latin typeface="Bodoni MT Condensed" panose="02070606080606020203" pitchFamily="18" charset="0"/>
            </a:endParaRPr>
          </a:p>
          <a:p>
            <a:r>
              <a:rPr lang="en-IN" sz="4000" dirty="0">
                <a:latin typeface="Bodoni MT Condensed" panose="02070606080606020203" pitchFamily="18" charset="0"/>
              </a:rPr>
              <a:t>How does your solution benefit Bharat (social, economic, educational)?</a:t>
            </a:r>
          </a:p>
          <a:p>
            <a:r>
              <a:rPr lang="en-IN" sz="4000" dirty="0">
                <a:latin typeface="Bodoni MT Condensed" panose="02070606080606020203" pitchFamily="18" charset="0"/>
              </a:rPr>
              <a:t>Potential to scale nationwide using AWS infrastructure.</a:t>
            </a:r>
          </a:p>
          <a:p>
            <a:r>
              <a:rPr lang="en-IN" sz="4000" dirty="0">
                <a:latin typeface="Bodoni MT Condensed" panose="02070606080606020203" pitchFamily="18" charset="0"/>
              </a:rPr>
              <a:t>8. </a:t>
            </a:r>
            <a:r>
              <a:rPr lang="en-IN" sz="4000" b="1" dirty="0">
                <a:latin typeface="Bodoni MT Condensed" panose="02070606080606020203" pitchFamily="18" charset="0"/>
              </a:rPr>
              <a:t>Submission Checklist</a:t>
            </a:r>
            <a:endParaRPr lang="en-IN" sz="4000" dirty="0">
              <a:latin typeface="Bodoni MT Condensed" panose="02070606080606020203" pitchFamily="18" charset="0"/>
            </a:endParaRPr>
          </a:p>
          <a:p>
            <a:r>
              <a:rPr lang="en-IN" sz="4000" dirty="0">
                <a:latin typeface="Bodoni MT Condensed" panose="02070606080606020203" pitchFamily="18" charset="0"/>
              </a:rPr>
              <a:t>GitHub repo link</a:t>
            </a:r>
          </a:p>
          <a:p>
            <a:r>
              <a:rPr lang="en-IN" sz="4000" dirty="0">
                <a:latin typeface="Bodoni MT Condensed" panose="02070606080606020203" pitchFamily="18" charset="0"/>
              </a:rPr>
              <a:t>Architecture diagram</a:t>
            </a:r>
          </a:p>
          <a:p>
            <a:r>
              <a:rPr lang="en-IN" sz="4000" dirty="0">
                <a:latin typeface="Bodoni MT Condensed" panose="02070606080606020203" pitchFamily="18" charset="0"/>
              </a:rPr>
              <a:t>Demo video/screenshots</a:t>
            </a:r>
          </a:p>
          <a:p>
            <a:r>
              <a:rPr lang="en-IN" sz="4000" dirty="0">
                <a:latin typeface="Bodoni MT Condensed" panose="02070606080606020203" pitchFamily="18" charset="0"/>
              </a:rPr>
              <a:t>Pitch deck (PDF/PPT)</a:t>
            </a:r>
          </a:p>
          <a:p>
            <a:r>
              <a:rPr lang="en-IN" sz="4000" dirty="0">
                <a:latin typeface="Bodoni MT Condensed" panose="02070606080606020203" pitchFamily="18" charset="0"/>
              </a:rPr>
              <a:t>Documentation (README + setup guide)  </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randombar(horizontal)">
                                      <p:cBhvr>
                                        <p:cTn id="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3" title="AI for Bharddat BANNER – 5.png"/>
          <p:cNvPicPr preferRelativeResize="0"/>
          <p:nvPr/>
        </p:nvPicPr>
        <p:blipFill rotWithShape="1">
          <a:blip r:embed="rId3">
            <a:alphaModFix/>
          </a:blip>
          <a:srcRect/>
          <a:stretch/>
        </p:blipFill>
        <p:spPr>
          <a:xfrm>
            <a:off x="0" y="0"/>
            <a:ext cx="9144018" cy="5143501"/>
          </a:xfrm>
          <a:prstGeom prst="rect">
            <a:avLst/>
          </a:prstGeom>
          <a:noFill/>
          <a:ln>
            <a:noFill/>
          </a:ln>
        </p:spPr>
      </p:pic>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63" name="Google Shape;63;p14"/>
          <p:cNvSpPr txBox="1"/>
          <p:nvPr/>
        </p:nvSpPr>
        <p:spPr>
          <a:xfrm>
            <a:off x="311700" y="863550"/>
            <a:ext cx="2403000" cy="4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935"/>
              <a:buNone/>
            </a:pPr>
            <a:r>
              <a:rPr lang="en-GB" sz="1600" dirty="0">
                <a:solidFill>
                  <a:srgbClr val="202729"/>
                </a:solidFill>
                <a:latin typeface="Lucida Bright" panose="02040602050505020304" pitchFamily="18" charset="0"/>
                <a:ea typeface="Manrope"/>
                <a:cs typeface="Manrope"/>
                <a:sym typeface="Manrope"/>
              </a:rPr>
              <a:t>Brief</a:t>
            </a:r>
            <a:r>
              <a:rPr lang="en-GB" sz="1600" b="1" dirty="0">
                <a:solidFill>
                  <a:srgbClr val="202729"/>
                </a:solidFill>
                <a:latin typeface="Lucida Bright" panose="02040602050505020304" pitchFamily="18" charset="0"/>
                <a:ea typeface="Manrope"/>
                <a:cs typeface="Manrope"/>
                <a:sym typeface="Manrope"/>
              </a:rPr>
              <a:t> </a:t>
            </a:r>
            <a:r>
              <a:rPr lang="en-GB" sz="1600" dirty="0">
                <a:solidFill>
                  <a:srgbClr val="202729"/>
                </a:solidFill>
                <a:effectLst>
                  <a:outerShdw blurRad="38100" dist="38100" dir="2700000" algn="tl">
                    <a:srgbClr val="000000">
                      <a:alpha val="43137"/>
                    </a:srgbClr>
                  </a:outerShdw>
                </a:effectLst>
                <a:latin typeface="Lucida Bright" panose="02040602050505020304" pitchFamily="18" charset="0"/>
                <a:ea typeface="Manrope"/>
                <a:cs typeface="Manrope"/>
                <a:sym typeface="Manrope"/>
              </a:rPr>
              <a:t>about the Idea</a:t>
            </a:r>
            <a:r>
              <a:rPr lang="en-GB" sz="1800" dirty="0">
                <a:solidFill>
                  <a:srgbClr val="202729"/>
                </a:solidFill>
                <a:effectLst>
                  <a:outerShdw blurRad="38100" dist="38100" dir="2700000" algn="tl">
                    <a:srgbClr val="000000">
                      <a:alpha val="43137"/>
                    </a:srgbClr>
                  </a:outerShdw>
                </a:effectLst>
                <a:latin typeface="Manrope"/>
                <a:ea typeface="Manrope"/>
                <a:cs typeface="Manrope"/>
                <a:sym typeface="Manrope"/>
              </a:rPr>
              <a:t>:</a:t>
            </a:r>
            <a:endParaRPr sz="1800" dirty="0">
              <a:solidFill>
                <a:srgbClr val="202729"/>
              </a:solidFill>
              <a:effectLst>
                <a:outerShdw blurRad="38100" dist="38100" dir="2700000" algn="tl">
                  <a:srgbClr val="000000">
                    <a:alpha val="43137"/>
                  </a:srgbClr>
                </a:outerShdw>
              </a:effectLst>
              <a:latin typeface="Manrope"/>
              <a:ea typeface="Manrope"/>
              <a:cs typeface="Manrope"/>
              <a:sym typeface="Manrope"/>
            </a:endParaRPr>
          </a:p>
        </p:txBody>
      </p:sp>
      <p:sp>
        <p:nvSpPr>
          <p:cNvPr id="5" name="TextBox 4">
            <a:extLst>
              <a:ext uri="{FF2B5EF4-FFF2-40B4-BE49-F238E27FC236}">
                <a16:creationId xmlns:a16="http://schemas.microsoft.com/office/drawing/2014/main" id="{B2EDD9F7-54D6-0FA6-2901-AFCE6753BC02}"/>
              </a:ext>
            </a:extLst>
          </p:cNvPr>
          <p:cNvSpPr txBox="1"/>
          <p:nvPr/>
        </p:nvSpPr>
        <p:spPr>
          <a:xfrm>
            <a:off x="998220" y="1249680"/>
            <a:ext cx="7834080" cy="2308324"/>
          </a:xfrm>
          <a:prstGeom prst="rect">
            <a:avLst/>
          </a:prstGeom>
          <a:noFill/>
        </p:spPr>
        <p:txBody>
          <a:bodyPr wrap="square">
            <a:spAutoFit/>
          </a:bodyPr>
          <a:lstStyle/>
          <a:p>
            <a:r>
              <a:rPr lang="en-IN" sz="2400" b="1" i="1" dirty="0">
                <a:effectLst>
                  <a:outerShdw blurRad="38100" dist="38100" dir="2700000" algn="tl">
                    <a:srgbClr val="000000">
                      <a:alpha val="43137"/>
                    </a:srgbClr>
                  </a:outerShdw>
                </a:effectLst>
                <a:latin typeface="Bodoni MT Condensed" panose="02070606080606020203" pitchFamily="18" charset="0"/>
              </a:rPr>
              <a:t>AI enhances learning by offering personalized guidance, instant feedback, and adaptive content, helping learners master skills faster. For developers, AI automates routine tasks like code generation, debugging, and documentation, improving efficiency and reducing development time. Together, AI accelerates education and software creation, enabling faster learning, higher-quality code, and increased innovation.</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title="Artboarddfghjk – 6.png"/>
          <p:cNvPicPr preferRelativeResize="0"/>
          <p:nvPr/>
        </p:nvPicPr>
        <p:blipFill rotWithShape="1">
          <a:blip r:embed="rId3">
            <a:alphaModFix/>
          </a:blip>
          <a:srcRect/>
          <a:stretch/>
        </p:blipFill>
        <p:spPr>
          <a:xfrm>
            <a:off x="190500" y="83820"/>
            <a:ext cx="9144018" cy="5516880"/>
          </a:xfrm>
          <a:prstGeom prst="rect">
            <a:avLst/>
          </a:prstGeom>
          <a:noFill/>
          <a:ln>
            <a:noFill/>
          </a:ln>
        </p:spPr>
      </p:pic>
      <p:sp>
        <p:nvSpPr>
          <p:cNvPr id="69" name="Google Shape;69;p15"/>
          <p:cNvSpPr txBox="1"/>
          <p:nvPr/>
        </p:nvSpPr>
        <p:spPr>
          <a:xfrm>
            <a:off x="311700" y="863550"/>
            <a:ext cx="8832300" cy="130815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ts val="935"/>
              <a:buNone/>
            </a:pPr>
            <a:r>
              <a:rPr lang="en-GB" sz="1700" b="1" dirty="0">
                <a:solidFill>
                  <a:srgbClr val="202729"/>
                </a:solidFill>
                <a:latin typeface="Manrope"/>
                <a:ea typeface="Manrope"/>
                <a:cs typeface="Manrope"/>
                <a:sym typeface="Manrope"/>
              </a:rPr>
              <a:t>Your solution should be able to explain the following:</a:t>
            </a:r>
            <a:endParaRPr sz="1700" b="1" dirty="0">
              <a:solidFill>
                <a:srgbClr val="202729"/>
              </a:solidFill>
              <a:latin typeface="Manrope"/>
              <a:ea typeface="Manrope"/>
              <a:cs typeface="Manrope"/>
              <a:sym typeface="Manrope"/>
            </a:endParaRPr>
          </a:p>
          <a:p>
            <a:pPr marL="457200" lvl="0" indent="-330200" algn="l" rtl="0">
              <a:lnSpc>
                <a:spcPct val="115000"/>
              </a:lnSpc>
              <a:spcBef>
                <a:spcPts val="1200"/>
              </a:spcBef>
              <a:spcAft>
                <a:spcPts val="0"/>
              </a:spcAft>
              <a:buClr>
                <a:srgbClr val="202729"/>
              </a:buClr>
              <a:buSzPts val="1600"/>
              <a:buFont typeface="Manrope SemiBold"/>
              <a:buChar char="●"/>
            </a:pPr>
            <a:r>
              <a:rPr lang="en-GB" sz="1600" dirty="0">
                <a:solidFill>
                  <a:srgbClr val="202729"/>
                </a:solidFill>
                <a:latin typeface="Manrope SemiBold"/>
                <a:ea typeface="Manrope SemiBold"/>
                <a:cs typeface="Manrope SemiBold"/>
                <a:sym typeface="Manrope SemiBold"/>
              </a:rPr>
              <a:t>How different is it from any of the other existing ideas?</a:t>
            </a:r>
            <a:endParaRPr sz="1600" dirty="0">
              <a:solidFill>
                <a:srgbClr val="202729"/>
              </a:solidFill>
              <a:latin typeface="Manrope SemiBold"/>
              <a:ea typeface="Manrope SemiBold"/>
              <a:cs typeface="Manrope SemiBold"/>
              <a:sym typeface="Manrope SemiBold"/>
            </a:endParaRPr>
          </a:p>
          <a:p>
            <a:pPr marL="457200" lvl="0" indent="-330200" algn="l" rtl="0">
              <a:lnSpc>
                <a:spcPct val="115000"/>
              </a:lnSpc>
              <a:spcBef>
                <a:spcPts val="0"/>
              </a:spcBef>
              <a:spcAft>
                <a:spcPts val="0"/>
              </a:spcAft>
              <a:buClr>
                <a:srgbClr val="202729"/>
              </a:buClr>
              <a:buSzPts val="1600"/>
              <a:buFont typeface="Manrope SemiBold"/>
              <a:buChar char="●"/>
            </a:pPr>
            <a:r>
              <a:rPr lang="en-GB" sz="1600" dirty="0">
                <a:solidFill>
                  <a:srgbClr val="202729"/>
                </a:solidFill>
                <a:latin typeface="Manrope SemiBold"/>
                <a:ea typeface="Manrope SemiBold"/>
                <a:cs typeface="Manrope SemiBold"/>
                <a:sym typeface="Manrope SemiBold"/>
              </a:rPr>
              <a:t>How will it be able to solve the problem?</a:t>
            </a:r>
            <a:endParaRPr sz="1600" dirty="0">
              <a:solidFill>
                <a:srgbClr val="202729"/>
              </a:solidFill>
              <a:latin typeface="Manrope SemiBold"/>
              <a:ea typeface="Manrope SemiBold"/>
              <a:cs typeface="Manrope SemiBold"/>
              <a:sym typeface="Manrope SemiBold"/>
            </a:endParaRPr>
          </a:p>
          <a:p>
            <a:pPr marL="457200" lvl="0" indent="-330200" algn="l" rtl="0">
              <a:lnSpc>
                <a:spcPct val="115000"/>
              </a:lnSpc>
              <a:spcBef>
                <a:spcPts val="0"/>
              </a:spcBef>
              <a:spcAft>
                <a:spcPts val="0"/>
              </a:spcAft>
              <a:buClr>
                <a:srgbClr val="202729"/>
              </a:buClr>
              <a:buSzPts val="1600"/>
              <a:buFont typeface="Manrope SemiBold"/>
              <a:buChar char="●"/>
            </a:pPr>
            <a:r>
              <a:rPr lang="en-GB" sz="1600" dirty="0">
                <a:solidFill>
                  <a:srgbClr val="202729"/>
                </a:solidFill>
                <a:latin typeface="Manrope SemiBold"/>
                <a:ea typeface="Manrope SemiBold"/>
                <a:cs typeface="Manrope SemiBold"/>
                <a:sym typeface="Manrope SemiBold"/>
              </a:rPr>
              <a:t>USP of the proposed solution</a:t>
            </a:r>
            <a:endParaRPr sz="1600" dirty="0">
              <a:solidFill>
                <a:srgbClr val="202729"/>
              </a:solidFill>
              <a:latin typeface="Manrope SemiBold"/>
              <a:ea typeface="Manrope SemiBold"/>
              <a:cs typeface="Manrope SemiBold"/>
              <a:sym typeface="Manrope SemiBold"/>
            </a:endParaRPr>
          </a:p>
          <a:p>
            <a:pPr marL="0" lvl="0" indent="0" algn="l" rtl="0">
              <a:lnSpc>
                <a:spcPct val="115000"/>
              </a:lnSpc>
              <a:spcBef>
                <a:spcPts val="1200"/>
              </a:spcBef>
              <a:spcAft>
                <a:spcPts val="1200"/>
              </a:spcAft>
              <a:buSzPts val="935"/>
              <a:buNone/>
            </a:pPr>
            <a:endParaRPr sz="1600" dirty="0">
              <a:solidFill>
                <a:srgbClr val="202729"/>
              </a:solidFill>
              <a:latin typeface="Manrope SemiBold"/>
              <a:ea typeface="Manrope SemiBold"/>
              <a:cs typeface="Manrope SemiBold"/>
              <a:sym typeface="Manrope SemiBold"/>
            </a:endParaRPr>
          </a:p>
        </p:txBody>
      </p:sp>
      <p:graphicFrame>
        <p:nvGraphicFramePr>
          <p:cNvPr id="2" name="Table 1">
            <a:extLst>
              <a:ext uri="{FF2B5EF4-FFF2-40B4-BE49-F238E27FC236}">
                <a16:creationId xmlns:a16="http://schemas.microsoft.com/office/drawing/2014/main" id="{D81B81F5-8811-F183-4EA3-72E5AF9B6E62}"/>
              </a:ext>
            </a:extLst>
          </p:cNvPr>
          <p:cNvGraphicFramePr>
            <a:graphicFrameLocks noGrp="1"/>
          </p:cNvGraphicFramePr>
          <p:nvPr>
            <p:extLst>
              <p:ext uri="{D42A27DB-BD31-4B8C-83A1-F6EECF244321}">
                <p14:modId xmlns:p14="http://schemas.microsoft.com/office/powerpoint/2010/main" val="2131960953"/>
              </p:ext>
            </p:extLst>
          </p:nvPr>
        </p:nvGraphicFramePr>
        <p:xfrm>
          <a:off x="389744" y="2049780"/>
          <a:ext cx="8443108" cy="3303764"/>
        </p:xfrm>
        <a:graphic>
          <a:graphicData uri="http://schemas.openxmlformats.org/drawingml/2006/table">
            <a:tbl>
              <a:tblPr/>
              <a:tblGrid>
                <a:gridCol w="2813620">
                  <a:extLst>
                    <a:ext uri="{9D8B030D-6E8A-4147-A177-3AD203B41FA5}">
                      <a16:colId xmlns:a16="http://schemas.microsoft.com/office/drawing/2014/main" val="3929200313"/>
                    </a:ext>
                  </a:extLst>
                </a:gridCol>
                <a:gridCol w="2814744">
                  <a:extLst>
                    <a:ext uri="{9D8B030D-6E8A-4147-A177-3AD203B41FA5}">
                      <a16:colId xmlns:a16="http://schemas.microsoft.com/office/drawing/2014/main" val="3300985587"/>
                    </a:ext>
                  </a:extLst>
                </a:gridCol>
                <a:gridCol w="2814744">
                  <a:extLst>
                    <a:ext uri="{9D8B030D-6E8A-4147-A177-3AD203B41FA5}">
                      <a16:colId xmlns:a16="http://schemas.microsoft.com/office/drawing/2014/main" val="2987184183"/>
                    </a:ext>
                  </a:extLst>
                </a:gridCol>
              </a:tblGrid>
              <a:tr h="584537">
                <a:tc>
                  <a:txBody>
                    <a:bodyPr/>
                    <a:lstStyle/>
                    <a:p>
                      <a:pPr marL="0" indent="0">
                        <a:buFont typeface="Courier New" panose="02070309020205020404" pitchFamily="49" charset="0"/>
                        <a:buNone/>
                      </a:pPr>
                      <a:r>
                        <a:rPr lang="en-IN" sz="1800" b="1" dirty="0">
                          <a:latin typeface="Bodoni MT Condensed" panose="02070606080606020203" pitchFamily="18" charset="0"/>
                        </a:rPr>
                        <a:t>Existing Tools</a:t>
                      </a:r>
                      <a:endParaRPr lang="en-IN" sz="1800" dirty="0">
                        <a:latin typeface="Bodoni MT Condensed" panose="02070606080606020203" pitchFamily="18" charset="0"/>
                      </a:endParaRPr>
                    </a:p>
                  </a:txBody>
                  <a:tcPr anchor="ctr">
                    <a:lnL>
                      <a:noFill/>
                    </a:lnL>
                    <a:lnR>
                      <a:noFill/>
                    </a:lnR>
                    <a:lnT>
                      <a:noFill/>
                    </a:lnT>
                    <a:lnB>
                      <a:noFill/>
                    </a:lnB>
                    <a:noFill/>
                  </a:tcPr>
                </a:tc>
                <a:tc>
                  <a:txBody>
                    <a:bodyPr/>
                    <a:lstStyle/>
                    <a:p>
                      <a:pPr>
                        <a:buNone/>
                      </a:pPr>
                      <a:r>
                        <a:rPr lang="en-IN" sz="1800" b="1" dirty="0">
                          <a:latin typeface="Bodoni MT Condensed" panose="02070606080606020203" pitchFamily="18" charset="0"/>
                        </a:rPr>
                        <a:t>Proposed Solution</a:t>
                      </a:r>
                      <a:endParaRPr lang="en-IN" sz="1800" dirty="0">
                        <a:latin typeface="Bodoni MT Condensed" panose="02070606080606020203" pitchFamily="18" charset="0"/>
                      </a:endParaRPr>
                    </a:p>
                  </a:txBody>
                  <a:tcPr anchor="ctr">
                    <a:lnL>
                      <a:noFill/>
                    </a:lnL>
                    <a:lnR>
                      <a:noFill/>
                    </a:lnR>
                    <a:lnT>
                      <a:noFill/>
                    </a:lnT>
                    <a:lnB>
                      <a:noFill/>
                    </a:lnB>
                    <a:noFill/>
                  </a:tcPr>
                </a:tc>
                <a:tc>
                  <a:txBody>
                    <a:bodyPr/>
                    <a:lstStyle/>
                    <a:p>
                      <a:pPr>
                        <a:buNone/>
                      </a:pPr>
                      <a:r>
                        <a:rPr lang="en-IN" sz="1800" b="1" dirty="0">
                          <a:latin typeface="Bodoni MT Condensed" panose="02070606080606020203" pitchFamily="18" charset="0"/>
                        </a:rPr>
                        <a:t>USP</a:t>
                      </a:r>
                      <a:endParaRPr lang="en-IN" sz="1800" dirty="0">
                        <a:latin typeface="Bodoni MT Condensed" panose="02070606080606020203" pitchFamily="18" charset="0"/>
                      </a:endParaRPr>
                    </a:p>
                  </a:txBody>
                  <a:tcPr anchor="ctr">
                    <a:lnL>
                      <a:noFill/>
                    </a:lnL>
                    <a:lnR>
                      <a:noFill/>
                    </a:lnR>
                    <a:lnT>
                      <a:noFill/>
                    </a:lnT>
                    <a:lnB>
                      <a:noFill/>
                    </a:lnB>
                    <a:noFill/>
                  </a:tcPr>
                </a:tc>
                <a:extLst>
                  <a:ext uri="{0D108BD9-81ED-4DB2-BD59-A6C34878D82A}">
                    <a16:rowId xmlns:a16="http://schemas.microsoft.com/office/drawing/2014/main" val="3545136000"/>
                  </a:ext>
                </a:extLst>
              </a:tr>
              <a:tr h="786987">
                <a:tc>
                  <a:txBody>
                    <a:bodyPr/>
                    <a:lstStyle/>
                    <a:p>
                      <a:pPr>
                        <a:buNone/>
                      </a:pPr>
                      <a:r>
                        <a:rPr lang="en-US" sz="1800" dirty="0">
                          <a:latin typeface="Bodoni MT Condensed" panose="02070606080606020203" pitchFamily="18" charset="0"/>
                        </a:rPr>
                        <a:t>Focus only on </a:t>
                      </a:r>
                      <a:r>
                        <a:rPr lang="en-US" sz="1800" b="1" dirty="0">
                          <a:latin typeface="Bodoni MT Condensed" panose="02070606080606020203" pitchFamily="18" charset="0"/>
                        </a:rPr>
                        <a:t>learning</a:t>
                      </a:r>
                      <a:r>
                        <a:rPr lang="en-US" sz="1800" dirty="0">
                          <a:latin typeface="Bodoni MT Condensed" panose="02070606080606020203" pitchFamily="18" charset="0"/>
                        </a:rPr>
                        <a:t> (tutorials, courses) OR </a:t>
                      </a:r>
                      <a:r>
                        <a:rPr lang="en-US" sz="1800" b="1" dirty="0">
                          <a:latin typeface="Bodoni MT Condensed" panose="02070606080606020203" pitchFamily="18" charset="0"/>
                        </a:rPr>
                        <a:t>productivity</a:t>
                      </a:r>
                      <a:r>
                        <a:rPr lang="en-US" sz="1800" dirty="0">
                          <a:latin typeface="Bodoni MT Condensed" panose="02070606080606020203" pitchFamily="18" charset="0"/>
                        </a:rPr>
                        <a:t> (code assistants, automation)</a:t>
                      </a:r>
                    </a:p>
                  </a:txBody>
                  <a:tcPr anchor="ctr">
                    <a:lnL>
                      <a:noFill/>
                    </a:lnL>
                    <a:lnR>
                      <a:noFill/>
                    </a:lnR>
                    <a:lnT>
                      <a:noFill/>
                    </a:lnT>
                    <a:lnB>
                      <a:noFill/>
                    </a:lnB>
                    <a:noFill/>
                  </a:tcPr>
                </a:tc>
                <a:tc>
                  <a:txBody>
                    <a:bodyPr/>
                    <a:lstStyle/>
                    <a:p>
                      <a:pPr>
                        <a:buNone/>
                      </a:pPr>
                      <a:r>
                        <a:rPr lang="en-US" sz="1800" dirty="0">
                          <a:latin typeface="Bodoni MT Condensed" panose="02070606080606020203" pitchFamily="18" charset="0"/>
                        </a:rPr>
                        <a:t>Combines </a:t>
                      </a:r>
                      <a:r>
                        <a:rPr lang="en-US" sz="1800" b="1" dirty="0">
                          <a:latin typeface="Bodoni MT Condensed" panose="02070606080606020203" pitchFamily="18" charset="0"/>
                        </a:rPr>
                        <a:t>learning + productivity</a:t>
                      </a:r>
                      <a:r>
                        <a:rPr lang="en-US" sz="1800" dirty="0">
                          <a:latin typeface="Bodoni MT Condensed" panose="02070606080606020203" pitchFamily="18" charset="0"/>
                        </a:rPr>
                        <a:t> in one platform</a:t>
                      </a:r>
                    </a:p>
                  </a:txBody>
                  <a:tcPr anchor="ctr">
                    <a:lnL>
                      <a:noFill/>
                    </a:lnL>
                    <a:lnR>
                      <a:noFill/>
                    </a:lnR>
                    <a:lnT>
                      <a:noFill/>
                    </a:lnT>
                    <a:lnB>
                      <a:noFill/>
                    </a:lnB>
                    <a:noFill/>
                  </a:tcPr>
                </a:tc>
                <a:tc>
                  <a:txBody>
                    <a:bodyPr/>
                    <a:lstStyle/>
                    <a:p>
                      <a:pPr>
                        <a:buNone/>
                      </a:pPr>
                      <a:r>
                        <a:rPr lang="en-US" sz="1800" i="1">
                          <a:latin typeface="Bodoni MT Condensed" panose="02070606080606020203" pitchFamily="18" charset="0"/>
                        </a:rPr>
                        <a:t>“The only AI that teaches while building, and builds while teaching.”</a:t>
                      </a:r>
                      <a:endParaRPr lang="en-US" sz="1800">
                        <a:latin typeface="Bodoni MT Condensed" panose="02070606080606020203" pitchFamily="18" charset="0"/>
                      </a:endParaRPr>
                    </a:p>
                  </a:txBody>
                  <a:tcPr anchor="ctr">
                    <a:lnL>
                      <a:noFill/>
                    </a:lnL>
                    <a:lnR>
                      <a:noFill/>
                    </a:lnR>
                    <a:lnT>
                      <a:noFill/>
                    </a:lnT>
                    <a:lnB>
                      <a:noFill/>
                    </a:lnB>
                    <a:noFill/>
                  </a:tcPr>
                </a:tc>
                <a:extLst>
                  <a:ext uri="{0D108BD9-81ED-4DB2-BD59-A6C34878D82A}">
                    <a16:rowId xmlns:a16="http://schemas.microsoft.com/office/drawing/2014/main" val="1964548752"/>
                  </a:ext>
                </a:extLst>
              </a:tr>
              <a:tr h="557448">
                <a:tc>
                  <a:txBody>
                    <a:bodyPr/>
                    <a:lstStyle/>
                    <a:p>
                      <a:pPr>
                        <a:buNone/>
                      </a:pPr>
                      <a:r>
                        <a:rPr lang="en-US" sz="1800" dirty="0">
                          <a:latin typeface="Bodoni MT Condensed" panose="02070606080606020203" pitchFamily="18" charset="0"/>
                        </a:rPr>
                        <a:t>Static, one‑size‑fits‑all resources</a:t>
                      </a:r>
                    </a:p>
                  </a:txBody>
                  <a:tcPr anchor="ctr">
                    <a:lnL>
                      <a:noFill/>
                    </a:lnL>
                    <a:lnR>
                      <a:noFill/>
                    </a:lnR>
                    <a:lnT>
                      <a:noFill/>
                    </a:lnT>
                    <a:lnB>
                      <a:noFill/>
                    </a:lnB>
                    <a:noFill/>
                  </a:tcPr>
                </a:tc>
                <a:tc>
                  <a:txBody>
                    <a:bodyPr/>
                    <a:lstStyle/>
                    <a:p>
                      <a:pPr>
                        <a:buNone/>
                      </a:pPr>
                      <a:r>
                        <a:rPr lang="en-US" sz="1800" b="1" dirty="0">
                          <a:latin typeface="Bodoni MT Condensed" panose="02070606080606020203" pitchFamily="18" charset="0"/>
                        </a:rPr>
                        <a:t>Adaptive learning</a:t>
                      </a:r>
                      <a:r>
                        <a:rPr lang="en-US" sz="1800" dirty="0">
                          <a:latin typeface="Bodoni MT Condensed" panose="02070606080606020203" pitchFamily="18" charset="0"/>
                        </a:rPr>
                        <a:t> tailored to developer’s skill level</a:t>
                      </a:r>
                    </a:p>
                  </a:txBody>
                  <a:tcPr anchor="ctr">
                    <a:lnL>
                      <a:noFill/>
                    </a:lnL>
                    <a:lnR>
                      <a:noFill/>
                    </a:lnR>
                    <a:lnT>
                      <a:noFill/>
                    </a:lnT>
                    <a:lnB>
                      <a:noFill/>
                    </a:lnB>
                    <a:noFill/>
                  </a:tcPr>
                </a:tc>
                <a:tc>
                  <a:txBody>
                    <a:bodyPr/>
                    <a:lstStyle/>
                    <a:p>
                      <a:pPr>
                        <a:buNone/>
                      </a:pPr>
                      <a:r>
                        <a:rPr lang="en-US" sz="1800">
                          <a:latin typeface="Bodoni MT Condensed" panose="02070606080606020203" pitchFamily="18" charset="0"/>
                        </a:rPr>
                        <a:t>Personalized growth that evolves with each developer</a:t>
                      </a:r>
                    </a:p>
                  </a:txBody>
                  <a:tcPr anchor="ctr">
                    <a:lnL>
                      <a:noFill/>
                    </a:lnL>
                    <a:lnR>
                      <a:noFill/>
                    </a:lnR>
                    <a:lnT>
                      <a:noFill/>
                    </a:lnT>
                    <a:lnB>
                      <a:noFill/>
                    </a:lnB>
                    <a:noFill/>
                  </a:tcPr>
                </a:tc>
                <a:extLst>
                  <a:ext uri="{0D108BD9-81ED-4DB2-BD59-A6C34878D82A}">
                    <a16:rowId xmlns:a16="http://schemas.microsoft.com/office/drawing/2014/main" val="4087202118"/>
                  </a:ext>
                </a:extLst>
              </a:tr>
              <a:tr h="1164747">
                <a:tc>
                  <a:txBody>
                    <a:bodyPr/>
                    <a:lstStyle/>
                    <a:p>
                      <a:pPr>
                        <a:buNone/>
                      </a:pPr>
                      <a:r>
                        <a:rPr lang="en-US" sz="1800">
                          <a:latin typeface="Bodoni MT Condensed" panose="02070606080606020203" pitchFamily="18" charset="0"/>
                        </a:rPr>
                        <a:t>Limited to snippets, autocomplete, or project management</a:t>
                      </a:r>
                    </a:p>
                  </a:txBody>
                  <a:tcPr anchor="ctr">
                    <a:lnL>
                      <a:noFill/>
                    </a:lnL>
                    <a:lnR>
                      <a:noFill/>
                    </a:lnR>
                    <a:lnT>
                      <a:noFill/>
                    </a:lnT>
                    <a:lnB>
                      <a:noFill/>
                    </a:lnB>
                    <a:noFill/>
                  </a:tcPr>
                </a:tc>
                <a:tc>
                  <a:txBody>
                    <a:bodyPr/>
                    <a:lstStyle/>
                    <a:p>
                      <a:pPr>
                        <a:buNone/>
                      </a:pPr>
                      <a:r>
                        <a:rPr lang="en-US" sz="1800" dirty="0">
                          <a:latin typeface="Bodoni MT Condensed" panose="02070606080606020203" pitchFamily="18" charset="0"/>
                        </a:rPr>
                        <a:t>Provides </a:t>
                      </a:r>
                      <a:r>
                        <a:rPr lang="en-US" sz="1800" b="1" dirty="0">
                          <a:latin typeface="Bodoni MT Condensed" panose="02070606080606020203" pitchFamily="18" charset="0"/>
                        </a:rPr>
                        <a:t>real‑time mentorship</a:t>
                      </a:r>
                      <a:r>
                        <a:rPr lang="en-US" sz="1800" dirty="0">
                          <a:latin typeface="Bodoni MT Condensed" panose="02070606080606020203" pitchFamily="18" charset="0"/>
                        </a:rPr>
                        <a:t>, automates repetitive tasks, and improves code quality</a:t>
                      </a:r>
                    </a:p>
                  </a:txBody>
                  <a:tcPr anchor="ctr">
                    <a:lnL>
                      <a:noFill/>
                    </a:lnL>
                    <a:lnR>
                      <a:noFill/>
                    </a:lnR>
                    <a:lnT>
                      <a:noFill/>
                    </a:lnT>
                    <a:lnB>
                      <a:noFill/>
                    </a:lnB>
                    <a:noFill/>
                  </a:tcPr>
                </a:tc>
                <a:tc>
                  <a:txBody>
                    <a:bodyPr/>
                    <a:lstStyle/>
                    <a:p>
                      <a:pPr>
                        <a:buNone/>
                      </a:pPr>
                      <a:r>
                        <a:rPr lang="en-US" sz="1800" dirty="0">
                          <a:latin typeface="Bodoni MT Condensed" panose="02070606080606020203" pitchFamily="18" charset="0"/>
                        </a:rPr>
                        <a:t>Accelerates both </a:t>
                      </a:r>
                      <a:r>
                        <a:rPr lang="en-US" sz="1800" b="1" dirty="0">
                          <a:latin typeface="Bodoni MT Condensed" panose="02070606080606020203" pitchFamily="18" charset="0"/>
                        </a:rPr>
                        <a:t>developer growth</a:t>
                      </a:r>
                      <a:r>
                        <a:rPr lang="en-US" sz="1800" dirty="0">
                          <a:latin typeface="Bodoni MT Condensed" panose="02070606080606020203" pitchFamily="18" charset="0"/>
                        </a:rPr>
                        <a:t> and </a:t>
                      </a:r>
                      <a:r>
                        <a:rPr lang="en-US" sz="1800" b="1" dirty="0">
                          <a:latin typeface="Bodoni MT Condensed" panose="02070606080606020203" pitchFamily="18" charset="0"/>
                        </a:rPr>
                        <a:t>output simultaneously</a:t>
                      </a:r>
                      <a:endParaRPr lang="en-US" sz="1800" dirty="0">
                        <a:latin typeface="Bodoni MT Condensed" panose="02070606080606020203" pitchFamily="18" charset="0"/>
                      </a:endParaRPr>
                    </a:p>
                  </a:txBody>
                  <a:tcPr anchor="ctr">
                    <a:lnL>
                      <a:noFill/>
                    </a:lnL>
                    <a:lnR>
                      <a:noFill/>
                    </a:lnR>
                    <a:lnT>
                      <a:noFill/>
                    </a:lnT>
                    <a:lnB>
                      <a:noFill/>
                    </a:lnB>
                    <a:noFill/>
                  </a:tcPr>
                </a:tc>
                <a:extLst>
                  <a:ext uri="{0D108BD9-81ED-4DB2-BD59-A6C34878D82A}">
                    <a16:rowId xmlns:a16="http://schemas.microsoft.com/office/drawing/2014/main" val="1766484192"/>
                  </a:ext>
                </a:extLst>
              </a:tr>
            </a:tbl>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title="Artboarddfghjk – 6.png"/>
          <p:cNvPicPr preferRelativeResize="0"/>
          <p:nvPr/>
        </p:nvPicPr>
        <p:blipFill rotWithShape="1">
          <a:blip r:embed="rId3">
            <a:alphaModFix/>
          </a:blip>
          <a:srcRect/>
          <a:stretch/>
        </p:blipFill>
        <p:spPr>
          <a:xfrm>
            <a:off x="0" y="0"/>
            <a:ext cx="9144018" cy="5220000"/>
          </a:xfrm>
          <a:prstGeom prst="rect">
            <a:avLst/>
          </a:prstGeom>
          <a:noFill/>
          <a:ln>
            <a:noFill/>
          </a:ln>
        </p:spPr>
      </p:pic>
      <p:sp>
        <p:nvSpPr>
          <p:cNvPr id="75" name="Google Shape;75;p16"/>
          <p:cNvSpPr txBox="1"/>
          <p:nvPr/>
        </p:nvSpPr>
        <p:spPr>
          <a:xfrm>
            <a:off x="311700" y="556260"/>
            <a:ext cx="7531800" cy="397689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935"/>
              <a:buNone/>
            </a:pPr>
            <a:r>
              <a:rPr lang="en-GB" sz="1700" b="1" dirty="0">
                <a:solidFill>
                  <a:srgbClr val="202729"/>
                </a:solidFill>
                <a:latin typeface="Manrope"/>
                <a:ea typeface="Manrope"/>
                <a:cs typeface="Manrope"/>
                <a:sym typeface="Manrope"/>
              </a:rPr>
              <a:t>List of features offered by the solution</a:t>
            </a:r>
            <a:endParaRPr sz="1700" b="1" dirty="0">
              <a:solidFill>
                <a:srgbClr val="202729"/>
              </a:solidFill>
              <a:latin typeface="Manrope"/>
              <a:ea typeface="Manrope"/>
              <a:cs typeface="Manrope"/>
              <a:sym typeface="Manrope"/>
            </a:endParaRPr>
          </a:p>
          <a:p>
            <a:pPr marL="0" lvl="0" indent="0" algn="l" rtl="0">
              <a:lnSpc>
                <a:spcPct val="115000"/>
              </a:lnSpc>
              <a:spcBef>
                <a:spcPts val="1200"/>
              </a:spcBef>
              <a:spcAft>
                <a:spcPts val="1200"/>
              </a:spcAft>
              <a:buSzPts val="935"/>
              <a:buNone/>
            </a:pPr>
            <a:r>
              <a:rPr lang="en-GB" dirty="0">
                <a:solidFill>
                  <a:srgbClr val="434343"/>
                </a:solidFill>
                <a:latin typeface="Manrope"/>
                <a:ea typeface="Manrope"/>
                <a:cs typeface="Manrope"/>
                <a:sym typeface="Manrope"/>
              </a:rPr>
              <a:t>.</a:t>
            </a:r>
            <a:endParaRPr dirty="0">
              <a:solidFill>
                <a:srgbClr val="434343"/>
              </a:solidFill>
              <a:latin typeface="Manrope"/>
              <a:ea typeface="Manrope"/>
              <a:cs typeface="Manrope"/>
              <a:sym typeface="Manrope"/>
            </a:endParaRPr>
          </a:p>
        </p:txBody>
      </p:sp>
      <p:pic>
        <p:nvPicPr>
          <p:cNvPr id="5" name="Picture 4">
            <a:extLst>
              <a:ext uri="{FF2B5EF4-FFF2-40B4-BE49-F238E27FC236}">
                <a16:creationId xmlns:a16="http://schemas.microsoft.com/office/drawing/2014/main" id="{55317FE1-2DD0-E5DA-5724-BA8F3F4DC2E2}"/>
              </a:ext>
            </a:extLst>
          </p:cNvPr>
          <p:cNvPicPr>
            <a:picLocks noChangeAspect="1"/>
          </p:cNvPicPr>
          <p:nvPr/>
        </p:nvPicPr>
        <p:blipFill>
          <a:blip r:embed="rId4">
            <a:alphaModFix/>
          </a:blip>
          <a:stretch>
            <a:fillRect/>
          </a:stretch>
        </p:blipFill>
        <p:spPr>
          <a:xfrm>
            <a:off x="2892281" y="1100790"/>
            <a:ext cx="3734319" cy="3702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7"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81" name="Google Shape;81;p17"/>
          <p:cNvSpPr txBox="1"/>
          <p:nvPr/>
        </p:nvSpPr>
        <p:spPr>
          <a:xfrm>
            <a:off x="418380" y="736950"/>
            <a:ext cx="7531800" cy="433797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935"/>
              <a:buNone/>
            </a:pPr>
            <a:r>
              <a:rPr lang="en-GB" sz="1700" b="1" dirty="0">
                <a:solidFill>
                  <a:srgbClr val="202729"/>
                </a:solidFill>
                <a:latin typeface="Manrope"/>
                <a:ea typeface="Manrope"/>
                <a:cs typeface="Manrope"/>
                <a:sym typeface="Manrope"/>
              </a:rPr>
              <a:t>Process flow diagram or Use-case diagram</a:t>
            </a:r>
            <a:endParaRPr sz="1700" b="1" dirty="0">
              <a:solidFill>
                <a:srgbClr val="202729"/>
              </a:solidFill>
              <a:latin typeface="Manrope"/>
              <a:ea typeface="Manrope"/>
              <a:cs typeface="Manrope"/>
              <a:sym typeface="Manrope"/>
            </a:endParaRPr>
          </a:p>
          <a:p>
            <a:pPr marL="0" lvl="0" indent="0" algn="l" rtl="0">
              <a:lnSpc>
                <a:spcPct val="115000"/>
              </a:lnSpc>
              <a:spcBef>
                <a:spcPts val="1200"/>
              </a:spcBef>
              <a:spcAft>
                <a:spcPts val="1200"/>
              </a:spcAft>
              <a:buSzPts val="935"/>
              <a:buNone/>
            </a:pPr>
            <a:r>
              <a:rPr lang="en-GB" dirty="0">
                <a:solidFill>
                  <a:srgbClr val="434343"/>
                </a:solidFill>
                <a:latin typeface="Manrope"/>
                <a:ea typeface="Manrope"/>
                <a:cs typeface="Manrope"/>
                <a:sym typeface="Manrope"/>
              </a:rPr>
              <a:t>Add a flow diagram or a use case diagram or an architecture diagram.</a:t>
            </a:r>
            <a:endParaRPr dirty="0">
              <a:solidFill>
                <a:srgbClr val="434343"/>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E0B52801-5AC3-558B-7080-D9A0C4FC76E0}"/>
              </a:ext>
            </a:extLst>
          </p:cNvPr>
          <p:cNvPicPr>
            <a:picLocks noChangeAspect="1"/>
          </p:cNvPicPr>
          <p:nvPr/>
        </p:nvPicPr>
        <p:blipFill>
          <a:blip r:embed="rId4"/>
          <a:stretch>
            <a:fillRect/>
          </a:stretch>
        </p:blipFill>
        <p:spPr>
          <a:xfrm>
            <a:off x="2887981" y="1531620"/>
            <a:ext cx="1988819" cy="3487248"/>
          </a:xfrm>
          <a:prstGeom prst="rect">
            <a:avLst/>
          </a:prstGeom>
        </p:spPr>
      </p:pic>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87" name="Google Shape;87;p18"/>
          <p:cNvSpPr txBox="1"/>
          <p:nvPr/>
        </p:nvSpPr>
        <p:spPr>
          <a:xfrm>
            <a:off x="243120" y="665430"/>
            <a:ext cx="7531800" cy="3669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935"/>
              <a:buNone/>
            </a:pPr>
            <a:r>
              <a:rPr lang="en-GB" sz="1700" b="1" dirty="0">
                <a:solidFill>
                  <a:srgbClr val="202729"/>
                </a:solidFill>
                <a:latin typeface="Manrope"/>
                <a:ea typeface="Manrope"/>
                <a:cs typeface="Manrope"/>
                <a:sym typeface="Manrope"/>
              </a:rPr>
              <a:t>Wireframes/Mock diagrams of the proposed solution (optional)</a:t>
            </a:r>
            <a:endParaRPr sz="1700" b="1" dirty="0">
              <a:solidFill>
                <a:srgbClr val="202729"/>
              </a:solidFill>
              <a:latin typeface="Manrope"/>
              <a:ea typeface="Manrope"/>
              <a:cs typeface="Manrope"/>
              <a:sym typeface="Manrope"/>
            </a:endParaRPr>
          </a:p>
          <a:p>
            <a:pPr marL="0" lvl="0" indent="0" algn="l" rtl="0">
              <a:lnSpc>
                <a:spcPct val="115000"/>
              </a:lnSpc>
              <a:spcBef>
                <a:spcPts val="1200"/>
              </a:spcBef>
              <a:spcAft>
                <a:spcPts val="1200"/>
              </a:spcAft>
              <a:buSzPts val="935"/>
              <a:buNone/>
            </a:pPr>
            <a:endParaRPr dirty="0">
              <a:solidFill>
                <a:srgbClr val="434343"/>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EA6BAB24-C87B-91E6-80FD-026390EB8600}"/>
              </a:ext>
            </a:extLst>
          </p:cNvPr>
          <p:cNvPicPr>
            <a:picLocks noChangeAspect="1"/>
          </p:cNvPicPr>
          <p:nvPr/>
        </p:nvPicPr>
        <p:blipFill>
          <a:blip r:embed="rId4"/>
          <a:stretch>
            <a:fillRect/>
          </a:stretch>
        </p:blipFill>
        <p:spPr>
          <a:xfrm>
            <a:off x="486675" y="739890"/>
            <a:ext cx="7715250" cy="4335030"/>
          </a:xfrm>
          <a:prstGeom prst="rect">
            <a:avLst/>
          </a:prstGeom>
        </p:spPr>
      </p:pic>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9" title="Artboarddfghjk – 6.png"/>
          <p:cNvPicPr preferRelativeResize="0"/>
          <p:nvPr/>
        </p:nvPicPr>
        <p:blipFill rotWithShape="1">
          <a:blip r:embed="rId3">
            <a:alphaModFix/>
          </a:blip>
          <a:srcRect/>
          <a:stretch/>
        </p:blipFill>
        <p:spPr>
          <a:xfrm>
            <a:off x="0" y="7620"/>
            <a:ext cx="9144018" cy="5143501"/>
          </a:xfrm>
          <a:prstGeom prst="rect">
            <a:avLst/>
          </a:prstGeom>
          <a:noFill/>
          <a:ln>
            <a:noFill/>
          </a:ln>
        </p:spPr>
      </p:pic>
      <p:sp>
        <p:nvSpPr>
          <p:cNvPr id="93" name="Google Shape;93;p19"/>
          <p:cNvSpPr txBox="1"/>
          <p:nvPr/>
        </p:nvSpPr>
        <p:spPr>
          <a:xfrm>
            <a:off x="311700" y="487680"/>
            <a:ext cx="7531800" cy="465582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935"/>
              <a:buNone/>
            </a:pPr>
            <a:r>
              <a:rPr lang="en-GB" sz="1700" b="1">
                <a:solidFill>
                  <a:srgbClr val="202729"/>
                </a:solidFill>
                <a:latin typeface="Manrope"/>
                <a:ea typeface="Manrope"/>
                <a:cs typeface="Manrope"/>
                <a:sym typeface="Manrope"/>
              </a:rPr>
              <a:t>Architecture diagram of the proposed solution:</a:t>
            </a:r>
            <a:endParaRPr>
              <a:solidFill>
                <a:srgbClr val="434343"/>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08C4844C-2500-D96C-6BFD-727D2C554496}"/>
              </a:ext>
            </a:extLst>
          </p:cNvPr>
          <p:cNvPicPr>
            <a:picLocks noChangeAspect="1"/>
          </p:cNvPicPr>
          <p:nvPr/>
        </p:nvPicPr>
        <p:blipFill>
          <a:blip r:embed="rId4"/>
          <a:stretch>
            <a:fillRect/>
          </a:stretch>
        </p:blipFill>
        <p:spPr>
          <a:xfrm>
            <a:off x="630555" y="883920"/>
            <a:ext cx="7715250" cy="3771900"/>
          </a:xfrm>
          <a:prstGeom prst="rect">
            <a:avLst/>
          </a:prstGeom>
        </p:spPr>
      </p:pic>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0" title="Artboarddfghjk – 6.png"/>
          <p:cNvPicPr preferRelativeResize="0"/>
          <p:nvPr/>
        </p:nvPicPr>
        <p:blipFill rotWithShape="1">
          <a:blip r:embed="rId3">
            <a:alphaModFix/>
          </a:blip>
          <a:srcRect/>
          <a:stretch/>
        </p:blipFill>
        <p:spPr>
          <a:xfrm>
            <a:off x="-1" y="-264731"/>
            <a:ext cx="9264569" cy="5408231"/>
          </a:xfrm>
          <a:prstGeom prst="rect">
            <a:avLst/>
          </a:prstGeom>
          <a:noFill/>
          <a:ln>
            <a:noFill/>
          </a:ln>
        </p:spPr>
      </p:pic>
      <p:sp>
        <p:nvSpPr>
          <p:cNvPr id="99" name="Google Shape;99;p20"/>
          <p:cNvSpPr txBox="1"/>
          <p:nvPr/>
        </p:nvSpPr>
        <p:spPr>
          <a:xfrm>
            <a:off x="380280" y="198257"/>
            <a:ext cx="7531800" cy="3213890"/>
          </a:xfrm>
          <a:prstGeom prst="rect">
            <a:avLst/>
          </a:prstGeom>
          <a:noFill/>
          <a:ln>
            <a:noFill/>
          </a:ln>
        </p:spPr>
        <p:txBody>
          <a:bodyPr spcFirstLastPara="1" wrap="square" lIns="91425" tIns="91425" rIns="91425" bIns="91425" anchor="t" anchorCtr="0">
            <a:normAutofit/>
          </a:bodyPr>
          <a:lstStyle/>
          <a:p>
            <a:r>
              <a:rPr lang="en-US" sz="1800" b="1" dirty="0">
                <a:latin typeface="Manrope" panose="020B0604020202020204" charset="0"/>
              </a:rPr>
              <a:t>Technologies to be used in the solution</a:t>
            </a:r>
            <a:r>
              <a:rPr lang="en-US" b="1" dirty="0"/>
              <a:t>:</a:t>
            </a:r>
            <a:endParaRPr lang="en-IN" b="1" dirty="0"/>
          </a:p>
        </p:txBody>
      </p:sp>
      <p:sp>
        <p:nvSpPr>
          <p:cNvPr id="2" name="Rectangle 1">
            <a:extLst>
              <a:ext uri="{FF2B5EF4-FFF2-40B4-BE49-F238E27FC236}">
                <a16:creationId xmlns:a16="http://schemas.microsoft.com/office/drawing/2014/main" id="{F3C2ED44-1CCB-487C-2600-13063DF0B4E5}"/>
              </a:ext>
            </a:extLst>
          </p:cNvPr>
          <p:cNvSpPr>
            <a:spLocks noChangeArrowheads="1"/>
          </p:cNvSpPr>
          <p:nvPr/>
        </p:nvSpPr>
        <p:spPr bwMode="auto">
          <a:xfrm>
            <a:off x="380280" y="651040"/>
            <a:ext cx="73311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Bodoni MT Condensed" panose="02070606080606020203" pitchFamily="18" charset="0"/>
              </a:rPr>
              <a:t>Frontend</a:t>
            </a:r>
            <a:r>
              <a:rPr kumimoji="0" lang="en-US" altLang="en-US" sz="1800" b="0" i="0" u="none" strike="noStrike" cap="none" normalizeH="0" baseline="0" dirty="0">
                <a:ln>
                  <a:noFill/>
                </a:ln>
                <a:solidFill>
                  <a:schemeClr val="tx1"/>
                </a:solidFill>
                <a:effectLst/>
                <a:latin typeface="Bodoni MT Condensed" panose="02070606080606020203" pitchFamily="18" charset="0"/>
              </a:rPr>
              <a:t>: React.js + Tailwind CSS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Bodoni MT Condensed" panose="02070606080606020203" pitchFamily="18" charset="0"/>
              </a:rPr>
              <a:t>Backend</a:t>
            </a:r>
            <a:r>
              <a:rPr kumimoji="0" lang="en-US" altLang="en-US" sz="1800" b="0" i="0" u="none" strike="noStrike" cap="none" normalizeH="0" baseline="0" dirty="0">
                <a:ln>
                  <a:noFill/>
                </a:ln>
                <a:solidFill>
                  <a:schemeClr val="tx1"/>
                </a:solidFill>
                <a:effectLst/>
                <a:latin typeface="Bodoni MT Condensed" panose="02070606080606020203" pitchFamily="18" charset="0"/>
              </a:rPr>
              <a:t>: Node.js or </a:t>
            </a:r>
            <a:r>
              <a:rPr kumimoji="0" lang="en-US" altLang="en-US" sz="1800" b="0" i="0" u="none" strike="noStrike" cap="none" normalizeH="0" baseline="0" dirty="0" err="1">
                <a:ln>
                  <a:noFill/>
                </a:ln>
                <a:solidFill>
                  <a:schemeClr val="tx1"/>
                </a:solidFill>
                <a:effectLst/>
                <a:latin typeface="Bodoni MT Condensed" panose="02070606080606020203" pitchFamily="18" charset="0"/>
              </a:rPr>
              <a:t>FastAPI</a:t>
            </a:r>
            <a:r>
              <a:rPr kumimoji="0" lang="en-US" altLang="en-US" sz="1800" b="0" i="0" u="none" strike="noStrike" cap="none" normalizeH="0" baseline="0" dirty="0">
                <a:ln>
                  <a:noFill/>
                </a:ln>
                <a:solidFill>
                  <a:schemeClr val="tx1"/>
                </a:solidFill>
                <a:effectLst/>
                <a:latin typeface="Bodoni MT Condensed" panose="02070606080606020203"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Bodoni MT Condensed" panose="02070606080606020203" pitchFamily="18" charset="0"/>
              </a:rPr>
              <a:t>AI/ML</a:t>
            </a:r>
            <a:r>
              <a:rPr kumimoji="0" lang="en-US" altLang="en-US" sz="1800" b="0" i="0" u="none" strike="noStrike" cap="none" normalizeH="0" baseline="0" dirty="0">
                <a:ln>
                  <a:noFill/>
                </a:ln>
                <a:solidFill>
                  <a:schemeClr val="tx1"/>
                </a:solidFill>
                <a:effectLst/>
                <a:latin typeface="Bodoni MT Condensed" panose="02070606080606020203" pitchFamily="18" charset="0"/>
              </a:rPr>
              <a:t>: Hugging Face Transformers, OpenAI Codex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Bodoni MT Condensed" panose="02070606080606020203" pitchFamily="18" charset="0"/>
              </a:rPr>
              <a:t>IDE Integration</a:t>
            </a:r>
            <a:r>
              <a:rPr kumimoji="0" lang="en-US" altLang="en-US" sz="1800" b="0" i="0" u="none" strike="noStrike" cap="none" normalizeH="0" baseline="0" dirty="0">
                <a:ln>
                  <a:noFill/>
                </a:ln>
                <a:solidFill>
                  <a:schemeClr val="tx1"/>
                </a:solidFill>
                <a:effectLst/>
                <a:latin typeface="Bodoni MT Condensed" panose="02070606080606020203" pitchFamily="18" charset="0"/>
              </a:rPr>
              <a:t>: VS Code Extensions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Bodoni MT Condensed" panose="02070606080606020203" pitchFamily="18" charset="0"/>
              </a:rPr>
              <a:t>Task Automation</a:t>
            </a:r>
            <a:r>
              <a:rPr kumimoji="0" lang="en-US" altLang="en-US" sz="1800" b="0" i="0" u="none" strike="noStrike" cap="none" normalizeH="0" baseline="0" dirty="0">
                <a:ln>
                  <a:noFill/>
                </a:ln>
                <a:solidFill>
                  <a:schemeClr val="tx1"/>
                </a:solidFill>
                <a:effectLst/>
                <a:latin typeface="Bodoni MT Condensed" panose="02070606080606020203" pitchFamily="18" charset="0"/>
              </a:rPr>
              <a:t>: Zapier or custom </a:t>
            </a:r>
            <a:r>
              <a:rPr kumimoji="0" lang="en-US" altLang="en-US" sz="1800" b="0" i="0" u="none" strike="noStrike" cap="none" normalizeH="0" baseline="0" dirty="0" err="1">
                <a:ln>
                  <a:noFill/>
                </a:ln>
                <a:solidFill>
                  <a:schemeClr val="tx1"/>
                </a:solidFill>
                <a:effectLst/>
                <a:latin typeface="Bodoni MT Condensed" panose="02070606080606020203" pitchFamily="18" charset="0"/>
              </a:rPr>
              <a:t>cron</a:t>
            </a:r>
            <a:r>
              <a:rPr kumimoji="0" lang="en-US" altLang="en-US" sz="1800" b="0" i="0" u="none" strike="noStrike" cap="none" normalizeH="0" baseline="0" dirty="0">
                <a:ln>
                  <a:noFill/>
                </a:ln>
                <a:solidFill>
                  <a:schemeClr val="tx1"/>
                </a:solidFill>
                <a:effectLst/>
                <a:latin typeface="Bodoni MT Condensed" panose="02070606080606020203" pitchFamily="18" charset="0"/>
              </a:rPr>
              <a:t> jobs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Bodoni MT Condensed" panose="02070606080606020203" pitchFamily="18" charset="0"/>
              </a:rPr>
              <a:t>Database</a:t>
            </a:r>
            <a:r>
              <a:rPr kumimoji="0" lang="en-US" altLang="en-US" sz="1800" b="0" i="0" u="none" strike="noStrike" cap="none" normalizeH="0" baseline="0" dirty="0">
                <a:ln>
                  <a:noFill/>
                </a:ln>
                <a:solidFill>
                  <a:schemeClr val="tx1"/>
                </a:solidFill>
                <a:effectLst/>
                <a:latin typeface="Bodoni MT Condensed" panose="02070606080606020203" pitchFamily="18" charset="0"/>
              </a:rPr>
              <a:t>: PostgreSQL or Firebase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Bodoni MT Condensed" panose="02070606080606020203" pitchFamily="18" charset="0"/>
              </a:rPr>
              <a:t>Auth &amp; Security</a:t>
            </a:r>
            <a:r>
              <a:rPr kumimoji="0" lang="en-US" altLang="en-US" sz="1800" b="0" i="0" u="none" strike="noStrike" cap="none" normalizeH="0" baseline="0" dirty="0">
                <a:ln>
                  <a:noFill/>
                </a:ln>
                <a:solidFill>
                  <a:schemeClr val="tx1"/>
                </a:solidFill>
                <a:effectLst/>
                <a:latin typeface="Bodoni MT Condensed" panose="02070606080606020203" pitchFamily="18" charset="0"/>
              </a:rPr>
              <a:t>: OAuth 2.0, Auth0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1" title="Artboarddfghjk – 6.png"/>
          <p:cNvPicPr preferRelativeResize="0"/>
          <p:nvPr/>
        </p:nvPicPr>
        <p:blipFill rotWithShape="1">
          <a:blip r:embed="rId3">
            <a:alphaModFix/>
          </a:blip>
          <a:srcRect/>
          <a:stretch/>
        </p:blipFill>
        <p:spPr>
          <a:xfrm>
            <a:off x="11575" y="0"/>
            <a:ext cx="9144018" cy="5143501"/>
          </a:xfrm>
          <a:prstGeom prst="rect">
            <a:avLst/>
          </a:prstGeom>
          <a:noFill/>
          <a:ln>
            <a:noFill/>
          </a:ln>
        </p:spPr>
      </p:pic>
      <p:sp>
        <p:nvSpPr>
          <p:cNvPr id="105" name="Google Shape;105;p21"/>
          <p:cNvSpPr txBox="1"/>
          <p:nvPr/>
        </p:nvSpPr>
        <p:spPr>
          <a:xfrm>
            <a:off x="311700" y="502170"/>
            <a:ext cx="7531800" cy="4482059"/>
          </a:xfrm>
          <a:prstGeom prst="rect">
            <a:avLst/>
          </a:prstGeom>
          <a:noFill/>
          <a:ln>
            <a:noFill/>
          </a:ln>
        </p:spPr>
        <p:txBody>
          <a:bodyPr spcFirstLastPara="1" wrap="square" lIns="91425" tIns="91425" rIns="91425" bIns="91425" anchor="t" anchorCtr="0">
            <a:normAutofit lnSpcReduction="10000"/>
          </a:bodyPr>
          <a:lstStyle/>
          <a:p>
            <a:r>
              <a:rPr lang="en-US" sz="1800" dirty="0">
                <a:latin typeface="Manrope" panose="020B0604020202020204" charset="0"/>
              </a:rPr>
              <a:t>Investment &amp; Impact: Cost, Optimization, and ROI</a:t>
            </a:r>
            <a:endParaRPr lang="en-IN" sz="1800" dirty="0">
              <a:latin typeface="Manrope" panose="020B0604020202020204" charset="0"/>
            </a:endParaRPr>
          </a:p>
          <a:p>
            <a:r>
              <a:rPr lang="en-IN" sz="1600" dirty="0">
                <a:latin typeface="Bodoni MT Condensed" panose="02070606080606020203" pitchFamily="18" charset="0"/>
              </a:rPr>
              <a:t>💰 Cost Breakdown (Approximate)</a:t>
            </a:r>
          </a:p>
          <a:p>
            <a:r>
              <a:rPr lang="en-IN" sz="1600" dirty="0">
                <a:latin typeface="Bodoni MT Condensed" panose="02070606080606020203" pitchFamily="18" charset="0"/>
              </a:rPr>
              <a:t>1. </a:t>
            </a:r>
            <a:r>
              <a:rPr lang="en-IN" sz="1600" b="1" dirty="0">
                <a:latin typeface="Bodoni MT Condensed" panose="02070606080606020203" pitchFamily="18" charset="0"/>
              </a:rPr>
              <a:t>Development &amp; Engineering</a:t>
            </a:r>
            <a:endParaRPr lang="en-IN" sz="1600" dirty="0">
              <a:latin typeface="Bodoni MT Condensed" panose="02070606080606020203" pitchFamily="18" charset="0"/>
            </a:endParaRPr>
          </a:p>
          <a:p>
            <a:r>
              <a:rPr lang="en-IN" sz="1600" b="1" dirty="0">
                <a:latin typeface="Bodoni MT Condensed" panose="02070606080606020203" pitchFamily="18" charset="0"/>
              </a:rPr>
              <a:t>Frontend (React/Tailwind)</a:t>
            </a:r>
            <a:r>
              <a:rPr lang="en-IN" sz="1600" dirty="0">
                <a:latin typeface="Bodoni MT Condensed" panose="02070606080606020203" pitchFamily="18" charset="0"/>
              </a:rPr>
              <a:t>: $5k–$15k (depending on complexity)</a:t>
            </a:r>
          </a:p>
          <a:p>
            <a:r>
              <a:rPr lang="en-IN" sz="1600" b="1" dirty="0">
                <a:latin typeface="Bodoni MT Condensed" panose="02070606080606020203" pitchFamily="18" charset="0"/>
              </a:rPr>
              <a:t>Backend (Node.js/</a:t>
            </a:r>
            <a:r>
              <a:rPr lang="en-IN" sz="1600" b="1" dirty="0" err="1">
                <a:latin typeface="Bodoni MT Condensed" panose="02070606080606020203" pitchFamily="18" charset="0"/>
              </a:rPr>
              <a:t>FastAPI</a:t>
            </a:r>
            <a:r>
              <a:rPr lang="en-IN" sz="1600" b="1" dirty="0">
                <a:latin typeface="Bodoni MT Condensed" panose="02070606080606020203" pitchFamily="18" charset="0"/>
              </a:rPr>
              <a:t> + DB)</a:t>
            </a:r>
            <a:r>
              <a:rPr lang="en-IN" sz="1600" dirty="0">
                <a:latin typeface="Bodoni MT Condensed" panose="02070606080606020203" pitchFamily="18" charset="0"/>
              </a:rPr>
              <a:t>: $10k–$25k</a:t>
            </a:r>
          </a:p>
          <a:p>
            <a:r>
              <a:rPr lang="en-IN" sz="1600" b="1" dirty="0">
                <a:latin typeface="Bodoni MT Condensed" panose="02070606080606020203" pitchFamily="18" charset="0"/>
              </a:rPr>
              <a:t>IDE Plugin Integration (VS Code, JetBrains)</a:t>
            </a:r>
            <a:r>
              <a:rPr lang="en-IN" sz="1600" dirty="0">
                <a:latin typeface="Bodoni MT Condensed" panose="02070606080606020203" pitchFamily="18" charset="0"/>
              </a:rPr>
              <a:t>: $5k–$10k</a:t>
            </a:r>
          </a:p>
          <a:p>
            <a:r>
              <a:rPr lang="en-IN" sz="1600" dirty="0">
                <a:latin typeface="Bodoni MT Condensed" panose="02070606080606020203" pitchFamily="18" charset="0"/>
              </a:rPr>
              <a:t>2. </a:t>
            </a:r>
            <a:r>
              <a:rPr lang="en-IN" sz="1600" b="1" dirty="0">
                <a:latin typeface="Bodoni MT Condensed" panose="02070606080606020203" pitchFamily="18" charset="0"/>
              </a:rPr>
              <a:t>AI/ML Infrastructure</a:t>
            </a:r>
            <a:endParaRPr lang="en-IN" sz="1600" dirty="0">
              <a:latin typeface="Bodoni MT Condensed" panose="02070606080606020203" pitchFamily="18" charset="0"/>
            </a:endParaRPr>
          </a:p>
          <a:p>
            <a:r>
              <a:rPr lang="en-IN" sz="1600" b="1" dirty="0">
                <a:latin typeface="Bodoni MT Condensed" panose="02070606080606020203" pitchFamily="18" charset="0"/>
              </a:rPr>
              <a:t>Model APIs (OpenAI, Hugging Face, etc.)</a:t>
            </a:r>
            <a:r>
              <a:rPr lang="en-IN" sz="1600" dirty="0">
                <a:latin typeface="Bodoni MT Condensed" panose="02070606080606020203" pitchFamily="18" charset="0"/>
              </a:rPr>
              <a:t>:</a:t>
            </a:r>
          </a:p>
          <a:p>
            <a:pPr lvl="1"/>
            <a:r>
              <a:rPr lang="en-IN" sz="1600" dirty="0">
                <a:latin typeface="Bodoni MT Condensed" panose="02070606080606020203" pitchFamily="18" charset="0"/>
              </a:rPr>
              <a:t>$100–$500/month for prototyping</a:t>
            </a:r>
          </a:p>
          <a:p>
            <a:pPr lvl="1"/>
            <a:r>
              <a:rPr lang="en-IN" sz="1600" dirty="0">
                <a:latin typeface="Bodoni MT Condensed" panose="02070606080606020203" pitchFamily="18" charset="0"/>
              </a:rPr>
              <a:t>$1k–$5k/month for scaling with multiple users</a:t>
            </a:r>
          </a:p>
          <a:p>
            <a:r>
              <a:rPr lang="en-IN" sz="1600" b="1" dirty="0">
                <a:latin typeface="Bodoni MT Condensed" panose="02070606080606020203" pitchFamily="18" charset="0"/>
              </a:rPr>
              <a:t>Custom Training (if needed)</a:t>
            </a:r>
            <a:r>
              <a:rPr lang="en-IN" sz="1600" dirty="0">
                <a:latin typeface="Bodoni MT Condensed" panose="02070606080606020203" pitchFamily="18" charset="0"/>
              </a:rPr>
              <a:t>: $10k–$50k one-time</a:t>
            </a:r>
          </a:p>
          <a:p>
            <a:r>
              <a:rPr lang="en-IN" sz="1600" dirty="0">
                <a:latin typeface="Bodoni MT Condensed" panose="02070606080606020203" pitchFamily="18" charset="0"/>
              </a:rPr>
              <a:t>3. </a:t>
            </a:r>
            <a:r>
              <a:rPr lang="en-IN" sz="1600" b="1" dirty="0">
                <a:latin typeface="Bodoni MT Condensed" panose="02070606080606020203" pitchFamily="18" charset="0"/>
              </a:rPr>
              <a:t>Cloud Hosting &amp; Storage</a:t>
            </a:r>
            <a:endParaRPr lang="en-IN" sz="1600" dirty="0">
              <a:latin typeface="Bodoni MT Condensed" panose="02070606080606020203" pitchFamily="18" charset="0"/>
            </a:endParaRPr>
          </a:p>
          <a:p>
            <a:r>
              <a:rPr lang="en-IN" sz="1600" b="1" dirty="0">
                <a:latin typeface="Bodoni MT Condensed" panose="02070606080606020203" pitchFamily="18" charset="0"/>
              </a:rPr>
              <a:t>AWS/GCP/Azure</a:t>
            </a:r>
            <a:r>
              <a:rPr lang="en-IN" sz="1600" dirty="0">
                <a:latin typeface="Bodoni MT Condensed" panose="02070606080606020203" pitchFamily="18" charset="0"/>
              </a:rPr>
              <a:t>: $200–$1k/month (MVP)</a:t>
            </a:r>
          </a:p>
          <a:p>
            <a:r>
              <a:rPr lang="en-IN" sz="1600" b="1" dirty="0">
                <a:latin typeface="Bodoni MT Condensed" panose="02070606080606020203" pitchFamily="18" charset="0"/>
              </a:rPr>
              <a:t>Scaling to enterprise</a:t>
            </a:r>
            <a:r>
              <a:rPr lang="en-IN" sz="1600" dirty="0">
                <a:latin typeface="Bodoni MT Condensed" panose="02070606080606020203" pitchFamily="18" charset="0"/>
              </a:rPr>
              <a:t>: $5k–$20k/month</a:t>
            </a:r>
          </a:p>
          <a:p>
            <a:r>
              <a:rPr lang="en-IN" sz="1600" dirty="0">
                <a:latin typeface="Bodoni MT Condensed" panose="02070606080606020203" pitchFamily="18" charset="0"/>
              </a:rPr>
              <a:t>4. </a:t>
            </a:r>
            <a:r>
              <a:rPr lang="en-IN" sz="1600" b="1" dirty="0">
                <a:latin typeface="Bodoni MT Condensed" panose="02070606080606020203" pitchFamily="18" charset="0"/>
              </a:rPr>
              <a:t>Project Management &amp; Automation</a:t>
            </a:r>
            <a:endParaRPr lang="en-IN" sz="1600" dirty="0">
              <a:latin typeface="Bodoni MT Condensed" panose="02070606080606020203" pitchFamily="18" charset="0"/>
            </a:endParaRPr>
          </a:p>
          <a:p>
            <a:r>
              <a:rPr lang="en-IN" sz="1600" b="1" dirty="0">
                <a:latin typeface="Bodoni MT Condensed" panose="02070606080606020203" pitchFamily="18" charset="0"/>
              </a:rPr>
              <a:t>Third-party APIs (Zapier, Trello, Notion)</a:t>
            </a:r>
            <a:r>
              <a:rPr lang="en-IN" sz="1600" dirty="0">
                <a:latin typeface="Bodoni MT Condensed" panose="02070606080606020203" pitchFamily="18" charset="0"/>
              </a:rPr>
              <a:t>: $20–$200/month</a:t>
            </a:r>
          </a:p>
          <a:p>
            <a:r>
              <a:rPr lang="en-IN" sz="1600" dirty="0">
                <a:latin typeface="Bodoni MT Condensed" panose="02070606080606020203" pitchFamily="18" charset="0"/>
              </a:rPr>
              <a:t>5. </a:t>
            </a:r>
            <a:r>
              <a:rPr lang="en-IN" sz="1600" b="1" dirty="0">
                <a:latin typeface="Bodoni MT Condensed" panose="02070606080606020203" pitchFamily="18" charset="0"/>
              </a:rPr>
              <a:t>Security &amp; Authentication</a:t>
            </a:r>
            <a:endParaRPr lang="en-IN" sz="1600" dirty="0">
              <a:latin typeface="Bodoni MT Condensed" panose="02070606080606020203" pitchFamily="18" charset="0"/>
            </a:endParaRPr>
          </a:p>
          <a:p>
            <a:r>
              <a:rPr lang="en-IN" sz="1600" dirty="0">
                <a:latin typeface="Bodoni MT Condensed" panose="02070606080606020203" pitchFamily="18" charset="0"/>
              </a:rPr>
              <a:t>**Auth0 / Firebase</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randombar(horizontal)">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770</Words>
  <Application>Microsoft Office PowerPoint</Application>
  <PresentationFormat>On-screen Show (16:9)</PresentationFormat>
  <Paragraphs>87</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Lucida Bright</vt:lpstr>
      <vt:lpstr>Bodoni MT Condensed</vt:lpstr>
      <vt:lpstr>Courier New</vt:lpstr>
      <vt:lpstr>Arial</vt:lpstr>
      <vt:lpstr>Manrope SemiBold</vt:lpstr>
      <vt:lpstr>Manrope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kakashi hanare</cp:lastModifiedBy>
  <cp:revision>2</cp:revision>
  <dcterms:modified xsi:type="dcterms:W3CDTF">2026-01-29T15:19:24Z</dcterms:modified>
</cp:coreProperties>
</file>